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260" r:id="rId3"/>
    <p:sldId id="296" r:id="rId4"/>
    <p:sldId id="284" r:id="rId5"/>
    <p:sldId id="258" r:id="rId6"/>
    <p:sldId id="265" r:id="rId7"/>
    <p:sldId id="261" r:id="rId8"/>
    <p:sldId id="264" r:id="rId9"/>
    <p:sldId id="263" r:id="rId10"/>
    <p:sldId id="262" r:id="rId11"/>
    <p:sldId id="267" r:id="rId12"/>
    <p:sldId id="287" r:id="rId13"/>
    <p:sldId id="292" r:id="rId14"/>
    <p:sldId id="269" r:id="rId15"/>
    <p:sldId id="271" r:id="rId16"/>
    <p:sldId id="274" r:id="rId17"/>
    <p:sldId id="288" r:id="rId18"/>
    <p:sldId id="293" r:id="rId19"/>
    <p:sldId id="298" r:id="rId20"/>
    <p:sldId id="289" r:id="rId21"/>
    <p:sldId id="294" r:id="rId22"/>
    <p:sldId id="283" r:id="rId23"/>
    <p:sldId id="297" r:id="rId24"/>
    <p:sldId id="299" r:id="rId25"/>
    <p:sldId id="300" r:id="rId26"/>
    <p:sldId id="275" r:id="rId27"/>
    <p:sldId id="301" r:id="rId28"/>
    <p:sldId id="276" r:id="rId29"/>
    <p:sldId id="278" r:id="rId30"/>
    <p:sldId id="277" r:id="rId31"/>
    <p:sldId id="279" r:id="rId32"/>
    <p:sldId id="295" r:id="rId33"/>
    <p:sldId id="281" r:id="rId34"/>
    <p:sldId id="290" r:id="rId35"/>
    <p:sldId id="291" r:id="rId36"/>
    <p:sldId id="285" r:id="rId37"/>
    <p:sldId id="28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1" autoAdjust="0"/>
    <p:restoredTop sz="75374"/>
  </p:normalViewPr>
  <p:slideViewPr>
    <p:cSldViewPr snapToGrid="0">
      <p:cViewPr varScale="1">
        <p:scale>
          <a:sx n="99" d="100"/>
          <a:sy n="99" d="100"/>
        </p:scale>
        <p:origin x="15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93D56-E312-475A-AFE8-E5A96CADDEC2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D3737-B85E-4357-B9F6-56B70699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6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47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What problems might come up along the way?</a:t>
            </a:r>
          </a:p>
          <a:p>
            <a:r>
              <a:rPr lang="en-US" sz="2000" dirty="0"/>
              <a:t>If using the same file:</a:t>
            </a:r>
          </a:p>
          <a:p>
            <a:pPr lvl="1"/>
            <a:r>
              <a:rPr lang="en-US" sz="1600" dirty="0"/>
              <a:t>Not being able to edit the same script at once</a:t>
            </a:r>
          </a:p>
          <a:p>
            <a:r>
              <a:rPr lang="en-US" sz="2000" dirty="0"/>
              <a:t>If using different file copies:</a:t>
            </a:r>
          </a:p>
          <a:p>
            <a:pPr lvl="1"/>
            <a:r>
              <a:rPr lang="en-US" sz="1600" dirty="0"/>
              <a:t>Forgetting chunks of code when copying and pasting into one version</a:t>
            </a:r>
          </a:p>
          <a:p>
            <a:pPr lvl="1"/>
            <a:r>
              <a:rPr lang="en-US" sz="1600" dirty="0"/>
              <a:t>Calling variables different names</a:t>
            </a:r>
          </a:p>
          <a:p>
            <a:pPr lvl="1"/>
            <a:r>
              <a:rPr lang="en-US" sz="1600" dirty="0"/>
              <a:t>Importing different packages</a:t>
            </a:r>
          </a:p>
          <a:p>
            <a:r>
              <a:rPr lang="en-US" sz="2000" dirty="0"/>
              <a:t>Multiple files with the same name, but different versions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8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8176-072B-3CAF-B2B5-8C0CC97B1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876C2-EEC7-9E7D-A1D5-7D050E9F6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A8863-B543-ADEB-DB61-89AD76374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584F-A200-450E-AD08-9AE358D5F312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EDBF4-6DCE-EA41-B114-5C4664B4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31975-261D-7761-AF70-355A1D35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11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9DE82-30C8-DBFE-2720-F26BEF5E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5F472-A1BC-8F94-ACA3-57D59C71C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24EEA-87C8-CD6E-3174-9B083A9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1972-8892-4A10-B64D-5C8D48B889E7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084CA-04E3-D36F-8ADE-101C7557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D68B7-CE90-E450-4A54-74944585D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55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CEDE87-8897-9993-F1C1-321203271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496A0-F817-DA09-91FD-CA61BE13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A36A6-DE28-C570-4C71-5ABFB18B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3603-D018-4F75-9490-881FE058C1D8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0E8-B509-E754-4BAD-DF9E453BC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8F481-E862-C84F-FB0E-1DCAAB27A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0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FCE1-1C9D-50B0-E98A-F56EC1639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C9DE7-B8A2-1BFD-1CDA-FE8D95487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BC54A-8FF2-01F6-AAC6-0532FF8E1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F8B0-907B-434F-84FB-2B6EE00B5AB9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8B5CD-B2EB-551E-51EF-C68B03E4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E47EB-9922-671C-6B64-E49F4192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6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077C-69C1-F5D8-44D5-BC402E879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C9A59-8DB5-3B67-A988-B8AA52E16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AFBF4-2456-0F6D-DB67-506D381F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DD1D-28F0-4462-9347-AC7EE935DFAD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66BE4-757B-B1B1-788F-693C8E5C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C6363-CCED-823E-0775-B28F5397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2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F17B0-1040-B9CA-E77B-3E0C4AFD5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9BFB-1B86-C6DB-70EE-D800C04AD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0F46B-3628-8B1C-3D33-04C63958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05B76-5441-B290-EB76-CE1D9D65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F9B9E-A818-4031-9198-AAA411A8A88D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ED3CD-C1C0-3D58-BC0A-F2B16C7A2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B35FF-6CFC-A868-D6D7-E45FE5E3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FF87-4E04-AA8B-87E1-EC161400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1F1CA-3BE3-2747-A333-2490AF67F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8DF9F-176D-AD80-627A-43D8F94C0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1C458E-051A-9292-F1B9-E9ED857C6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21B633-94F0-ADBC-0CD8-0044A21767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ECB95-71DB-7679-2B47-2099424A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808E9-1A56-4A70-B2D1-DBC1A7186B1A}" type="datetime1">
              <a:rPr lang="en-US" smtClean="0"/>
              <a:t>6/3/2025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5230BE-D51B-C217-CED7-6B3D3CAC8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FF7C96-2717-47CE-E3DE-B1E4492E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02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7ECA3-A9A2-7851-A94F-9ADA7242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09696-7F47-7771-23DD-6E50D89E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1E4B-6EA2-4694-A9F1-8631E65F70A1}" type="datetime1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01C17-BC97-2557-81E9-B29FE0B50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B9DFA-BCF1-789F-2C02-361E5EBB9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78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84B2-0726-8B4B-937B-7D07BA12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895E2-4F15-47E7-8406-949B60B7772D}" type="datetime1">
              <a:rPr lang="en-US" smtClean="0"/>
              <a:t>6/3/2025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30ADA-B060-4DA5-C316-E6021E92F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4AC00-4C30-9AD9-A272-91FE00AF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1C51-174E-89B0-55C5-29577C226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3EB04-3C99-E140-6A5F-8BF6D72DB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3A9E3-9EE5-9B44-1AC5-2706B95DD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8BB86-FBDA-F7A3-90E2-9628FA9E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F5A26-1300-40A6-9BCD-10630E8A7C99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00D5A-96CA-B95D-7654-AF141E56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70287-39DB-7BA3-7FB1-89AB1172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9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792E-A70F-4478-CAB1-FA3DAB784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B9C687-471B-C81B-B52A-762E7594F7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2868A-ABD3-8CA3-5E87-1FE3787BC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01F64-2248-B1BA-1E88-E468E90A8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1CD9-A5A2-4EB6-BF6B-D104543C1280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58A91-6DF6-FD30-D8EC-D23EAC9C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279F9-2842-2D1D-01AC-4BB112B2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3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E30118-31D5-ED0E-77AB-7EECCB8AE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335B7-7A0D-85E7-8D3A-2EB4F1144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22B60-AEB3-5CE5-B59D-B13C1F04A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2A878C-B8E7-42BD-97C0-09DFDA7FFF9A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BAA41-E2DC-7303-784B-5ECDB9443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7FB27-77D8-5647-58DA-3649E5F40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6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boydclaire@finance.nyc.gov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ycdepartmentoffinance.github.io/models/coop_sales_model.html" TargetMode="Externa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orgs/nycdepartmentoffinance/repositories" TargetMode="External"/><Relationship Id="rId5" Type="http://schemas.openxmlformats.org/officeDocument/2006/relationships/hyperlink" Target="https://github.com/nycdepartmentoffinance/onboarding" TargetMode="External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pages.github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quarto.org/" TargetMode="External"/><Relationship Id="rId5" Type="http://schemas.openxmlformats.org/officeDocument/2006/relationships/hyperlink" Target="https://rstudio.github.io/leaflet/" TargetMode="External"/><Relationship Id="rId4" Type="http://schemas.openxmlformats.org/officeDocument/2006/relationships/hyperlink" Target="https://nycdepartmentoffinance.github.io/models/coop_sales_model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09321-DE7E-9D8E-8AFA-0DB67C1AD8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HelveticaNeueforSAS" panose="020B0604020202020204" pitchFamily="34" charset="0"/>
              </a:rPr>
              <a:t>     , ,              , and what we can do with them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AD75E-6159-858A-9D2E-E97A3680F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9042"/>
            <a:ext cx="9144000" cy="1358757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latin typeface="HelveticaNeueforSAS" panose="020B0604020202020204" pitchFamily="34" charset="0"/>
              </a:rPr>
              <a:t>Claire Boyd</a:t>
            </a:r>
          </a:p>
          <a:p>
            <a:r>
              <a:rPr lang="en-US" i="1" dirty="0">
                <a:latin typeface="HelveticaNeueforSAS" panose="020B0604020202020204" pitchFamily="34" charset="0"/>
              </a:rPr>
              <a:t>Data Scientist</a:t>
            </a:r>
            <a:r>
              <a:rPr lang="en-US" dirty="0">
                <a:latin typeface="HelveticaNeueforSAS" panose="020B0604020202020204" pitchFamily="34" charset="0"/>
              </a:rPr>
              <a:t>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NYC Department of Finance, Property Modeling &amp; Valuation</a:t>
            </a:r>
          </a:p>
          <a:p>
            <a:r>
              <a:rPr lang="en-US" b="0" i="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hlinkClick r:id="rId2"/>
              </a:rPr>
              <a:t>boydclaire@finance.nyc.gov</a:t>
            </a:r>
            <a:endParaRPr lang="en-US" dirty="0">
              <a:latin typeface="HelveticaNeueforSAS" panose="020B0604020202020204" pitchFamily="34" charset="0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BBB34AC8-DC15-4827-3025-6FDA7E908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06" y="2500313"/>
            <a:ext cx="1097584" cy="45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Github">
            <a:extLst>
              <a:ext uri="{FF2B5EF4-FFF2-40B4-BE49-F238E27FC236}">
                <a16:creationId xmlns:a16="http://schemas.microsoft.com/office/drawing/2014/main" id="{EA1C52D0-D9BB-7A67-710B-A433D3CB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2762339" y="2358882"/>
            <a:ext cx="1871529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7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2412E-2CFA-4D0C-492A-F31A377C7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A37B9-6C99-3602-C76B-6E7CA4B2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4085A-909B-E58A-7ABD-F318C6C3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10" name="Picture 9" descr="Text&#10;&#10;AI-generated content may be incorrect.">
            <a:extLst>
              <a:ext uri="{FF2B5EF4-FFF2-40B4-BE49-F238E27FC236}">
                <a16:creationId xmlns:a16="http://schemas.microsoft.com/office/drawing/2014/main" id="{7EA4D608-6DD9-180F-0597-F3C4C59B3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58"/>
          <a:stretch>
            <a:fillRect/>
          </a:stretch>
        </p:blipFill>
        <p:spPr>
          <a:xfrm>
            <a:off x="7017807" y="1832513"/>
            <a:ext cx="4335993" cy="881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A339F1-68C8-5072-9255-6583A23C86B9}"/>
              </a:ext>
            </a:extLst>
          </p:cNvPr>
          <p:cNvSpPr txBox="1"/>
          <p:nvPr/>
        </p:nvSpPr>
        <p:spPr>
          <a:xfrm>
            <a:off x="7017807" y="1365095"/>
            <a:ext cx="315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Folder on my local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D1F8-74C9-86BD-D46D-C85DEF253176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pic>
        <p:nvPicPr>
          <p:cNvPr id="14" name="Picture 13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CC4F738E-F09E-B381-E2BE-1AE4942A5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5" y="2203271"/>
            <a:ext cx="6150940" cy="40177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88AAD6-F918-3954-8D98-66C99F2130E8}"/>
              </a:ext>
            </a:extLst>
          </p:cNvPr>
          <p:cNvSpPr txBox="1"/>
          <p:nvPr/>
        </p:nvSpPr>
        <p:spPr>
          <a:xfrm>
            <a:off x="526473" y="1365095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A805C0-16DE-7CAE-4EED-33F9B4C69B6F}"/>
              </a:ext>
            </a:extLst>
          </p:cNvPr>
          <p:cNvSpPr txBox="1"/>
          <p:nvPr/>
        </p:nvSpPr>
        <p:spPr>
          <a:xfrm>
            <a:off x="526473" y="1768580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</a:rPr>
              <a:t>Step 1: </a:t>
            </a:r>
            <a:r>
              <a:rPr lang="en-US" i="1" dirty="0"/>
              <a:t>Initialize a git repository (git </a:t>
            </a:r>
            <a:r>
              <a:rPr lang="en-US" i="1" dirty="0" err="1"/>
              <a:t>init</a:t>
            </a:r>
            <a:r>
              <a:rPr lang="en-US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4316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B8C8B-9673-FD81-5CFC-771316EE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13CC4-B2BF-F628-7663-3B7132B5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6CFCE-DF2D-A88A-9A6A-1CCBC426E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31E5B8-FB01-C6FD-B74A-5B3D16EE02CE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pic>
        <p:nvPicPr>
          <p:cNvPr id="3" name="Picture 2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F1709270-1C7B-9BFF-36FD-05539973D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3" y="2498337"/>
            <a:ext cx="4683234" cy="2407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52A945-23AD-5F7A-7739-6A4FA45BD3F3}"/>
              </a:ext>
            </a:extLst>
          </p:cNvPr>
          <p:cNvSpPr txBox="1"/>
          <p:nvPr/>
        </p:nvSpPr>
        <p:spPr>
          <a:xfrm>
            <a:off x="526472" y="2111972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</a:rPr>
              <a:t>Step 2: </a:t>
            </a:r>
            <a:r>
              <a:rPr lang="en-US" i="1" dirty="0"/>
              <a:t>Add all files to “staging area” (git add)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95D9DB-DE70-4A42-DC5B-FDEF54289D4D}"/>
              </a:ext>
            </a:extLst>
          </p:cNvPr>
          <p:cNvSpPr txBox="1"/>
          <p:nvPr/>
        </p:nvSpPr>
        <p:spPr>
          <a:xfrm>
            <a:off x="526472" y="1642470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pic>
        <p:nvPicPr>
          <p:cNvPr id="23" name="Picture 4" descr="Git Tutorial | Commands And Operations In Git | Edureka">
            <a:extLst>
              <a:ext uri="{FF2B5EF4-FFF2-40B4-BE49-F238E27FC236}">
                <a16:creationId xmlns:a16="http://schemas.microsoft.com/office/drawing/2014/main" id="{E0B52215-A34C-95FB-D2BC-E6221F22A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56" y="1310510"/>
            <a:ext cx="5600087" cy="52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B59295D-E8AB-36A0-CEDB-7879BB489616}"/>
              </a:ext>
            </a:extLst>
          </p:cNvPr>
          <p:cNvSpPr/>
          <p:nvPr/>
        </p:nvSpPr>
        <p:spPr>
          <a:xfrm>
            <a:off x="9520517" y="1104944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193D23-4A88-2406-9621-79589688FCBC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081730-A5D6-DABE-50FB-8FFD284C2A73}"/>
              </a:ext>
            </a:extLst>
          </p:cNvPr>
          <p:cNvSpPr/>
          <p:nvPr/>
        </p:nvSpPr>
        <p:spPr>
          <a:xfrm>
            <a:off x="6225988" y="2481304"/>
            <a:ext cx="1573306" cy="853567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BB2641-9B5B-32F5-00DE-1C2735A9AD6E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98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9C848-9A54-FE7E-87FC-3A38457BD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6D00C-3DD4-CEC4-D6AC-CF4B892E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8961D-0A59-4FDC-09E2-E2B6F2000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638028-5F07-2E8C-6A80-BAA2B060FE4E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5198B-34BD-B74D-BEE4-A7539D7CD1D6}"/>
              </a:ext>
            </a:extLst>
          </p:cNvPr>
          <p:cNvSpPr txBox="1"/>
          <p:nvPr/>
        </p:nvSpPr>
        <p:spPr>
          <a:xfrm>
            <a:off x="526472" y="2239699"/>
            <a:ext cx="44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</a:rPr>
              <a:t>Step 3: </a:t>
            </a:r>
            <a:r>
              <a:rPr lang="en-US" i="1" dirty="0"/>
              <a:t>Commit changes to git (git commit)</a:t>
            </a:r>
          </a:p>
        </p:txBody>
      </p:sp>
      <p:pic>
        <p:nvPicPr>
          <p:cNvPr id="18" name="Picture 17" descr="Text&#10;&#10;AI-generated content may be incorrect.">
            <a:extLst>
              <a:ext uri="{FF2B5EF4-FFF2-40B4-BE49-F238E27FC236}">
                <a16:creationId xmlns:a16="http://schemas.microsoft.com/office/drawing/2014/main" id="{2AAD56D9-C253-5E11-DC90-95A2850F6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3" y="2683109"/>
            <a:ext cx="5795732" cy="24078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FFE995-BF14-7847-B984-463208C5C1C5}"/>
              </a:ext>
            </a:extLst>
          </p:cNvPr>
          <p:cNvSpPr txBox="1"/>
          <p:nvPr/>
        </p:nvSpPr>
        <p:spPr>
          <a:xfrm>
            <a:off x="526472" y="1642470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pic>
        <p:nvPicPr>
          <p:cNvPr id="2" name="Picture 4" descr="Git Tutorial | Commands And Operations In Git | Edureka">
            <a:extLst>
              <a:ext uri="{FF2B5EF4-FFF2-40B4-BE49-F238E27FC236}">
                <a16:creationId xmlns:a16="http://schemas.microsoft.com/office/drawing/2014/main" id="{7EEC1B00-7871-A9CF-59E6-6F2F841B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56" y="1310510"/>
            <a:ext cx="5600087" cy="52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FD0CC0-2BB4-77CF-8856-E8118A53C7ED}"/>
              </a:ext>
            </a:extLst>
          </p:cNvPr>
          <p:cNvSpPr/>
          <p:nvPr/>
        </p:nvSpPr>
        <p:spPr>
          <a:xfrm>
            <a:off x="9520517" y="1104944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C8B902-588B-D359-9493-76A839B79CCE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15FB9F-3412-9BCA-6258-A7D621F5B719}"/>
              </a:ext>
            </a:extLst>
          </p:cNvPr>
          <p:cNvSpPr/>
          <p:nvPr/>
        </p:nvSpPr>
        <p:spPr>
          <a:xfrm>
            <a:off x="7322942" y="3096346"/>
            <a:ext cx="1573306" cy="853567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62DF9A-A55E-9157-21D5-22118E937241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00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7A7D3-A8C8-9853-92F1-B151CFADA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B49E0-5615-7946-D106-A16A835E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B2A13-1D6E-E502-4083-99681B3B9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A8F7A1-EE38-3F95-C4E6-A9A3699B1968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97D78-34B1-17BB-5470-D29FAD6C5A02}"/>
              </a:ext>
            </a:extLst>
          </p:cNvPr>
          <p:cNvSpPr/>
          <p:nvPr/>
        </p:nvSpPr>
        <p:spPr>
          <a:xfrm>
            <a:off x="9520517" y="1104944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F4B07-75CD-E8E0-DB25-9E5F1A85266C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2AFA7-2CB8-8A20-DD53-79D2834A7551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&#10;&#10;AI-generated content may be incorrect.">
            <a:extLst>
              <a:ext uri="{FF2B5EF4-FFF2-40B4-BE49-F238E27FC236}">
                <a16:creationId xmlns:a16="http://schemas.microsoft.com/office/drawing/2014/main" id="{95F08EED-715B-BABB-3973-4BAD0A12C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50" y="1799197"/>
            <a:ext cx="6652802" cy="1629803"/>
          </a:xfrm>
          <a:prstGeom prst="rect">
            <a:avLst/>
          </a:prstGeom>
        </p:spPr>
      </p:pic>
      <p:pic>
        <p:nvPicPr>
          <p:cNvPr id="9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46DAA084-CFBA-78CE-57BE-329368CA0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082" y="2676980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4894B4-7312-41A6-876F-1ADDAD88E9E9}"/>
              </a:ext>
            </a:extLst>
          </p:cNvPr>
          <p:cNvSpPr/>
          <p:nvPr/>
        </p:nvSpPr>
        <p:spPr>
          <a:xfrm>
            <a:off x="4728082" y="4503183"/>
            <a:ext cx="1292416" cy="1346288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72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41CF-C744-91DE-BFB2-84CCDF173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7867F-7C76-0FD4-8A9C-40BF1DF74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FF22C-67EF-25A7-F1C0-AAD51946C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8F0D4E-3951-894B-1A6B-66EC85D114E5}"/>
              </a:ext>
            </a:extLst>
          </p:cNvPr>
          <p:cNvSpPr txBox="1"/>
          <p:nvPr/>
        </p:nvSpPr>
        <p:spPr>
          <a:xfrm>
            <a:off x="526474" y="706582"/>
            <a:ext cx="470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have we done so far?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02180-1548-C973-C014-3FB1DCF36D67}"/>
              </a:ext>
            </a:extLst>
          </p:cNvPr>
          <p:cNvSpPr txBox="1"/>
          <p:nvPr/>
        </p:nvSpPr>
        <p:spPr>
          <a:xfrm>
            <a:off x="526473" y="1608881"/>
            <a:ext cx="47978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initialized</a:t>
            </a:r>
            <a:r>
              <a:rPr lang="en-US" dirty="0"/>
              <a:t> an existing folder on our computer as a git repository (a folder that git tracks the changes of)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checked the status </a:t>
            </a:r>
            <a:r>
              <a:rPr lang="en-US" dirty="0"/>
              <a:t>of the folder (what files have changed or been added/deleted)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added</a:t>
            </a:r>
            <a:r>
              <a:rPr lang="en-US" dirty="0"/>
              <a:t> the contents of that folder to our “staging”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committed</a:t>
            </a:r>
            <a:r>
              <a:rPr lang="en-US" dirty="0"/>
              <a:t> the contents of the “staging” area to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checked the status </a:t>
            </a:r>
            <a:r>
              <a:rPr lang="en-US" dirty="0"/>
              <a:t>of the folder again and saw that there were no new changes since our last commit.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looked at the log </a:t>
            </a:r>
            <a:r>
              <a:rPr lang="en-US" dirty="0"/>
              <a:t>and saw that our commit was saved with the message.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F03D5A-9C80-2BAB-8C89-3AF8436B7555}"/>
              </a:ext>
            </a:extLst>
          </p:cNvPr>
          <p:cNvSpPr/>
          <p:nvPr/>
        </p:nvSpPr>
        <p:spPr>
          <a:xfrm>
            <a:off x="9520517" y="414879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0CC629-7954-8D1C-9B6E-32C6A3F1BC1D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Git Tutorial | Commands And Operations In Git | Edureka">
            <a:extLst>
              <a:ext uri="{FF2B5EF4-FFF2-40B4-BE49-F238E27FC236}">
                <a16:creationId xmlns:a16="http://schemas.microsoft.com/office/drawing/2014/main" id="{BB8AB975-CBE7-7452-C29B-BC267D15C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8" y="1050552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255F8B-0AD6-4776-3924-0D8DEF58B5A3}"/>
              </a:ext>
            </a:extLst>
          </p:cNvPr>
          <p:cNvSpPr/>
          <p:nvPr/>
        </p:nvSpPr>
        <p:spPr>
          <a:xfrm>
            <a:off x="6405282" y="2114710"/>
            <a:ext cx="2590799" cy="131429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69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134EB-0437-D44D-12E3-F8406B75D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DBE40-BD1F-6EA6-205A-1905ABCD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AF31F-3A03-2252-098A-234DDC9E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E02985A-9189-9EEA-F886-523E9480E48D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6248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You and a coworker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price, logged estimate,  price-estimate, </a:t>
            </a:r>
            <a:r>
              <a:rPr lang="en-US" sz="2000" dirty="0" err="1"/>
              <a:t>log_price-log_estimate</a:t>
            </a:r>
            <a:r>
              <a:rPr lang="en-US" sz="2000" dirty="0"/>
              <a:t>).</a:t>
            </a:r>
          </a:p>
          <a:p>
            <a:r>
              <a:rPr lang="en-US" sz="2000" dirty="0"/>
              <a:t>How would you work on this task so that your work was </a:t>
            </a:r>
            <a:r>
              <a:rPr lang="en-US" sz="2000" b="1" dirty="0">
                <a:solidFill>
                  <a:schemeClr val="accent6"/>
                </a:solidFill>
              </a:rPr>
              <a:t>version controlled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/>
              <a:t>(saved regularly)?</a:t>
            </a:r>
          </a:p>
          <a:p>
            <a:r>
              <a:rPr lang="en-US" sz="2000" dirty="0"/>
              <a:t>How would you </a:t>
            </a:r>
            <a:r>
              <a:rPr lang="en-US" sz="2000" b="1" dirty="0">
                <a:solidFill>
                  <a:srgbClr val="FF0000"/>
                </a:solidFill>
              </a:rPr>
              <a:t>collaborate</a:t>
            </a:r>
            <a:r>
              <a:rPr lang="en-US" sz="2000" dirty="0"/>
              <a:t> on this? </a:t>
            </a:r>
          </a:p>
          <a:p>
            <a:r>
              <a:rPr lang="en-US" sz="2000" dirty="0"/>
              <a:t>How would you </a:t>
            </a:r>
            <a:r>
              <a:rPr lang="en-US" sz="2000" b="1" dirty="0">
                <a:solidFill>
                  <a:srgbClr val="FF0000"/>
                </a:solidFill>
              </a:rPr>
              <a:t>combine your work</a:t>
            </a:r>
            <a:r>
              <a:rPr lang="en-US" sz="2000" b="1" dirty="0"/>
              <a:t> </a:t>
            </a:r>
            <a:r>
              <a:rPr lang="en-US" sz="2000" dirty="0"/>
              <a:t>when its finished, assuming someone else might want to repeat this process another time?</a:t>
            </a:r>
          </a:p>
          <a:p>
            <a:r>
              <a:rPr lang="en-US" sz="2000" dirty="0"/>
              <a:t>Where would you </a:t>
            </a:r>
            <a:r>
              <a:rPr lang="en-US" sz="2000" b="1" dirty="0">
                <a:solidFill>
                  <a:srgbClr val="FF0000"/>
                </a:solidFill>
              </a:rPr>
              <a:t>store the finished product </a:t>
            </a:r>
            <a:r>
              <a:rPr lang="en-US" sz="2000" dirty="0"/>
              <a:t>so that your team knew it was the final version?</a:t>
            </a:r>
          </a:p>
        </p:txBody>
      </p:sp>
      <p:pic>
        <p:nvPicPr>
          <p:cNvPr id="21" name="Picture 20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C8858915-F208-D519-F3F8-9836663DA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49" y="1125536"/>
            <a:ext cx="6884388" cy="44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5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B34BA-1551-B549-85F1-650511D37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B2FD-AFCB-3968-5CFE-D4C7BB1E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                    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FBFD5-DF54-4D9B-1F84-774DE89D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85CEBF47-39D8-3945-686B-05EFE30C5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2804804" y="3593095"/>
            <a:ext cx="2987221" cy="95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076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B3786-83ED-FAFD-AB73-D882483F7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E02C8-243C-5A36-CAA7-DC339463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3D06C-9905-161E-CBAB-66E2B0A4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EF3DBB-D00D-C298-5569-581E84D4485E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Git Tutorial | Commands And Operations In Git | Edureka">
            <a:extLst>
              <a:ext uri="{FF2B5EF4-FFF2-40B4-BE49-F238E27FC236}">
                <a16:creationId xmlns:a16="http://schemas.microsoft.com/office/drawing/2014/main" id="{56F2C8B0-4472-7080-2CC6-9045D292C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8" y="1050552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DCA52F-7DA6-EE4F-908E-3703C9E86862}"/>
              </a:ext>
            </a:extLst>
          </p:cNvPr>
          <p:cNvSpPr/>
          <p:nvPr/>
        </p:nvSpPr>
        <p:spPr>
          <a:xfrm>
            <a:off x="9227741" y="795355"/>
            <a:ext cx="2201779" cy="543667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992450-76A6-250C-EE5C-14C125A8890F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29F3D5-C1F6-5AF7-75CE-1EA7C274D791}"/>
              </a:ext>
            </a:extLst>
          </p:cNvPr>
          <p:cNvSpPr txBox="1">
            <a:spLocks/>
          </p:cNvSpPr>
          <p:nvPr/>
        </p:nvSpPr>
        <p:spPr>
          <a:xfrm>
            <a:off x="622469" y="1569537"/>
            <a:ext cx="5074024" cy="4756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GitHub is a website that hosts repositories (folders) under version control by git.</a:t>
            </a:r>
          </a:p>
          <a:p>
            <a:r>
              <a:rPr lang="en-US" sz="2000" dirty="0"/>
              <a:t>It is the remote (cloud) storage for repositories (folders) that allows us to work together on the same material.</a:t>
            </a:r>
          </a:p>
          <a:p>
            <a:pPr lvl="1"/>
            <a:r>
              <a:rPr lang="en-US" sz="1600" b="1" dirty="0"/>
              <a:t>Git push </a:t>
            </a:r>
            <a:r>
              <a:rPr lang="en-US" sz="1600" dirty="0"/>
              <a:t>– we are pushing the changes we made on our machines to the version saved on the website.</a:t>
            </a:r>
          </a:p>
          <a:p>
            <a:pPr lvl="1"/>
            <a:r>
              <a:rPr lang="en-US" sz="1600" b="1" dirty="0"/>
              <a:t>Git pull </a:t>
            </a:r>
            <a:r>
              <a:rPr lang="en-US" sz="1600" dirty="0"/>
              <a:t>– we are pulling the changes from the website down to our local machines to keep the versions consistent.</a:t>
            </a:r>
            <a:endParaRPr lang="en-US" sz="1200" dirty="0"/>
          </a:p>
          <a:p>
            <a:r>
              <a:rPr lang="en-US" sz="2000" dirty="0"/>
              <a:t>It allows for team development</a:t>
            </a:r>
          </a:p>
          <a:p>
            <a:pPr lvl="1"/>
            <a:r>
              <a:rPr lang="en-US" sz="1600" dirty="0"/>
              <a:t>Different versions of the project (these “snapshots”) can be merged together to create one final version</a:t>
            </a:r>
          </a:p>
          <a:p>
            <a:pPr lvl="1"/>
            <a:r>
              <a:rPr lang="en-US" sz="1600" dirty="0"/>
              <a:t>Allows for simultaneous work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727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49E8D-6F21-AF55-C345-C66DE884A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F459-3F07-FA09-284D-DA3F9B70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8C878-ACD9-F61C-BC56-575A1F7C7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AE3913-2193-ACC8-125E-1156795C5D18}"/>
              </a:ext>
            </a:extLst>
          </p:cNvPr>
          <p:cNvSpPr/>
          <p:nvPr/>
        </p:nvSpPr>
        <p:spPr>
          <a:xfrm>
            <a:off x="9520517" y="414879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454CBF-DC5E-307F-F6DC-008DE82B4F50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4B4ACB-F91A-FB9F-AC16-1E6CCF06EC7E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pic>
        <p:nvPicPr>
          <p:cNvPr id="2" name="Picture 2" descr="How Git Works: A Visual Guide with Code | by Sujan Adhikari | Developer |  Product Analyst | Medium">
            <a:extLst>
              <a:ext uri="{FF2B5EF4-FFF2-40B4-BE49-F238E27FC236}">
                <a16:creationId xmlns:a16="http://schemas.microsoft.com/office/drawing/2014/main" id="{0722B503-339E-9FC9-C379-9973A95C55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477" y="327987"/>
            <a:ext cx="5257800" cy="61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EA8B9A8-9B7F-1C19-0247-F0C6F1DBA899}"/>
              </a:ext>
            </a:extLst>
          </p:cNvPr>
          <p:cNvSpPr txBox="1">
            <a:spLocks/>
          </p:cNvSpPr>
          <p:nvPr/>
        </p:nvSpPr>
        <p:spPr>
          <a:xfrm>
            <a:off x="622469" y="1569537"/>
            <a:ext cx="5074024" cy="4756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GitHub is a website that hosts repositories (folders) under version control by git.</a:t>
            </a:r>
          </a:p>
          <a:p>
            <a:r>
              <a:rPr lang="en-US" sz="2000" dirty="0"/>
              <a:t>It is the remote (cloud) storage for repositories (folders) that allows us to work together on the same material.</a:t>
            </a:r>
          </a:p>
          <a:p>
            <a:pPr lvl="1"/>
            <a:r>
              <a:rPr lang="en-US" sz="1600" b="1" dirty="0"/>
              <a:t>Git push </a:t>
            </a:r>
            <a:r>
              <a:rPr lang="en-US" sz="1600" dirty="0"/>
              <a:t>– we are pushing the changes we made on our machines to the version saved on the website.</a:t>
            </a:r>
          </a:p>
          <a:p>
            <a:pPr lvl="1"/>
            <a:r>
              <a:rPr lang="en-US" sz="1600" b="1" dirty="0"/>
              <a:t>Git pull </a:t>
            </a:r>
            <a:r>
              <a:rPr lang="en-US" sz="1600" dirty="0"/>
              <a:t>– we are pulling the changes from the website down to our local machines to keep the versions consistent.</a:t>
            </a:r>
            <a:endParaRPr lang="en-US" sz="1200" dirty="0"/>
          </a:p>
          <a:p>
            <a:r>
              <a:rPr lang="en-US" sz="2000" dirty="0"/>
              <a:t>It allows for team development</a:t>
            </a:r>
          </a:p>
          <a:p>
            <a:pPr lvl="1"/>
            <a:r>
              <a:rPr lang="en-US" sz="1600" dirty="0"/>
              <a:t>Different versions of the project (these “snapshots”) can be merged together to create one final version</a:t>
            </a:r>
          </a:p>
          <a:p>
            <a:pPr lvl="1"/>
            <a:r>
              <a:rPr lang="en-US" sz="1600" dirty="0"/>
              <a:t>Allows for simultaneous work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8490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550B5-030E-3526-AF1B-72AB5F64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2A3CFC17-FC5F-227D-F8D7-5D1E31B5D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6" y="361219"/>
            <a:ext cx="10262473" cy="599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36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9617-64DF-CAAD-D7B0-E5EACA21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about me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C496E2-F0C8-2E67-0485-365831284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Born/raised in Manhattan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Researcher at Urban Institute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Studied computer science and public policy at UChicago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Worked at Cook County Assessors Office and Mansueto Institute for Urban Innovation, applying data science in the property assessment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 at DOF - excited about using and building open-source tools to enhance the work we do for the City of New York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C3BFD-7525-FB2C-9BBA-26B7FEBD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</a:t>
            </a:fld>
            <a:endParaRPr lang="en-US"/>
          </a:p>
        </p:txBody>
      </p:sp>
      <p:pic>
        <p:nvPicPr>
          <p:cNvPr id="11" name="Picture Placeholder 10" descr="A person wearing glasses&#10;&#10;AI-generated content may be incorrect.">
            <a:extLst>
              <a:ext uri="{FF2B5EF4-FFF2-40B4-BE49-F238E27FC236}">
                <a16:creationId xmlns:a16="http://schemas.microsoft.com/office/drawing/2014/main" id="{209B9D5D-1ABF-9DAE-958E-06BA9852777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t="4888" r="-51" b="16152"/>
          <a:stretch>
            <a:fillRect/>
          </a:stretch>
        </p:blipFill>
        <p:spPr>
          <a:xfrm>
            <a:off x="5183188" y="987425"/>
            <a:ext cx="6172200" cy="487362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A7FD6-E6DF-8D53-7AD5-298DB5969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B04EE-CBB8-046C-F42E-32D7E1A11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1D04C-66CF-A3DA-2079-253B21E4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B2ED7-6D33-D0CF-E2EE-0842B403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9A4528-3AFB-5CC7-F31E-71C19AD1F3DE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push your local folder to GitHub?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1580E6-D24C-CD71-AFFD-D9411DD16088}"/>
              </a:ext>
            </a:extLst>
          </p:cNvPr>
          <p:cNvSpPr txBox="1"/>
          <p:nvPr/>
        </p:nvSpPr>
        <p:spPr>
          <a:xfrm>
            <a:off x="526473" y="1905132"/>
            <a:ext cx="44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/>
                </a:solidFill>
              </a:rPr>
              <a:t>Step 1: </a:t>
            </a:r>
            <a:r>
              <a:rPr lang="en-US" i="1" dirty="0"/>
              <a:t>Create remote repository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8431BF-8755-B92A-34C7-54A41C4F227E}"/>
              </a:ext>
            </a:extLst>
          </p:cNvPr>
          <p:cNvSpPr txBox="1"/>
          <p:nvPr/>
        </p:nvSpPr>
        <p:spPr>
          <a:xfrm>
            <a:off x="526473" y="1535800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 GitHub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FEDAA-C5C9-5A0C-2988-6B12F63E5D02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3D63B4D4-C435-E2AE-5355-43C3A5928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3" y="2274464"/>
            <a:ext cx="4426105" cy="3520433"/>
          </a:xfrm>
          <a:prstGeom prst="rect">
            <a:avLst/>
          </a:prstGeom>
        </p:spPr>
      </p:pic>
      <p:pic>
        <p:nvPicPr>
          <p:cNvPr id="25" name="Picture 4" descr="Git Tutorial | Commands And Operations In Git | Edureka">
            <a:extLst>
              <a:ext uri="{FF2B5EF4-FFF2-40B4-BE49-F238E27FC236}">
                <a16:creationId xmlns:a16="http://schemas.microsoft.com/office/drawing/2014/main" id="{3D9963D4-52B1-8CD3-CF78-3CE2FBD7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8" y="1050552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C265FDF-1EC5-E0EB-3526-B7E976471DAA}"/>
              </a:ext>
            </a:extLst>
          </p:cNvPr>
          <p:cNvSpPr/>
          <p:nvPr/>
        </p:nvSpPr>
        <p:spPr>
          <a:xfrm>
            <a:off x="9654307" y="1400239"/>
            <a:ext cx="1515035" cy="776653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30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C9D95-2AF6-53C7-C1E7-D9D6D3BA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CB836-C744-982A-85C7-54F4E2B6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44CC0-098C-95AC-10BA-6B3723665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4D61B4-5B33-41C6-68C7-982E914F0C12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push your local folder to GitHub?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21E24-3840-E1F4-E971-BD9AEB169A16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6C4D2B-D087-BE9E-4C0C-4766CAD1E959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Git Tutorial | Commands And Operations In Git | Edureka">
            <a:extLst>
              <a:ext uri="{FF2B5EF4-FFF2-40B4-BE49-F238E27FC236}">
                <a16:creationId xmlns:a16="http://schemas.microsoft.com/office/drawing/2014/main" id="{308A3FCE-ED54-10F6-6B76-DF86A835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828" y="1094894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BF9F5B-29E1-F8DE-CAFB-202AEF639EC2}"/>
              </a:ext>
            </a:extLst>
          </p:cNvPr>
          <p:cNvSpPr/>
          <p:nvPr/>
        </p:nvSpPr>
        <p:spPr>
          <a:xfrm>
            <a:off x="9055110" y="3014479"/>
            <a:ext cx="1972234" cy="66618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BBFBE-085C-B45D-DE9A-EC99668D92ED}"/>
              </a:ext>
            </a:extLst>
          </p:cNvPr>
          <p:cNvSpPr txBox="1"/>
          <p:nvPr/>
        </p:nvSpPr>
        <p:spPr>
          <a:xfrm>
            <a:off x="578148" y="2172324"/>
            <a:ext cx="44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/>
                </a:solidFill>
              </a:rPr>
              <a:t>Step 2: </a:t>
            </a:r>
            <a:r>
              <a:rPr lang="en-US" i="1" dirty="0"/>
              <a:t>Add remote repo as “origin”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9F7D5-6688-9877-9405-8A06869431E3}"/>
              </a:ext>
            </a:extLst>
          </p:cNvPr>
          <p:cNvSpPr txBox="1"/>
          <p:nvPr/>
        </p:nvSpPr>
        <p:spPr>
          <a:xfrm>
            <a:off x="578148" y="1802992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C4871D-ACAF-C860-131D-CC850B8DD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8" y="2612597"/>
            <a:ext cx="6512909" cy="337238"/>
          </a:xfrm>
          <a:prstGeom prst="rect">
            <a:avLst/>
          </a:prstGeom>
        </p:spPr>
      </p:pic>
      <p:pic>
        <p:nvPicPr>
          <p:cNvPr id="10" name="Picture 9" descr="Text&#10;&#10;AI-generated content may be incorrect.">
            <a:extLst>
              <a:ext uri="{FF2B5EF4-FFF2-40B4-BE49-F238E27FC236}">
                <a16:creationId xmlns:a16="http://schemas.microsoft.com/office/drawing/2014/main" id="{7D042D49-2DC4-002A-C6C4-C76740F10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8" y="3733338"/>
            <a:ext cx="5580804" cy="22232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04CBBD-1BC2-6864-9EAE-9A9ACA5230C9}"/>
              </a:ext>
            </a:extLst>
          </p:cNvPr>
          <p:cNvSpPr txBox="1"/>
          <p:nvPr/>
        </p:nvSpPr>
        <p:spPr>
          <a:xfrm>
            <a:off x="578148" y="3296016"/>
            <a:ext cx="44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/>
                </a:solidFill>
              </a:rPr>
              <a:t>Step 3: </a:t>
            </a:r>
            <a:r>
              <a:rPr lang="en-US" i="1" dirty="0"/>
              <a:t>Pushing changes to remote repo</a:t>
            </a:r>
          </a:p>
        </p:txBody>
      </p:sp>
    </p:spTree>
    <p:extLst>
      <p:ext uri="{BB962C8B-B14F-4D97-AF65-F5344CB8AC3E}">
        <p14:creationId xmlns:p14="http://schemas.microsoft.com/office/powerpoint/2010/main" val="2730512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49AAE-ABC6-AEC4-0C6F-3F534C3D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 descr="Graphical user interface, application, email&#10;&#10;AI-generated content may be incorrect.">
            <a:extLst>
              <a:ext uri="{FF2B5EF4-FFF2-40B4-BE49-F238E27FC236}">
                <a16:creationId xmlns:a16="http://schemas.microsoft.com/office/drawing/2014/main" id="{CAD8A181-E893-7F98-B859-98B7B2CDA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962" y="1352023"/>
            <a:ext cx="6520838" cy="47260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8CDFF9-B86B-0A43-922F-D01A42F57528}"/>
              </a:ext>
            </a:extLst>
          </p:cNvPr>
          <p:cNvSpPr/>
          <p:nvPr/>
        </p:nvSpPr>
        <p:spPr>
          <a:xfrm>
            <a:off x="9152021" y="683494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028C0D-9F04-95EE-DBE8-C5A7667557F3}"/>
              </a:ext>
            </a:extLst>
          </p:cNvPr>
          <p:cNvSpPr/>
          <p:nvPr/>
        </p:nvSpPr>
        <p:spPr>
          <a:xfrm>
            <a:off x="603566" y="2545740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Local Machine</a:t>
            </a:r>
          </a:p>
        </p:txBody>
      </p:sp>
      <p:pic>
        <p:nvPicPr>
          <p:cNvPr id="15" name="Picture 14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950A3129-B269-709C-E17A-C52A2A7EE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6" y="3247804"/>
            <a:ext cx="2784985" cy="1308099"/>
          </a:xfrm>
          <a:prstGeom prst="rect">
            <a:avLst/>
          </a:prstGeom>
        </p:spPr>
      </p:pic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63B657D2-BA24-ADF5-30B5-6C3E2DD00875}"/>
              </a:ext>
            </a:extLst>
          </p:cNvPr>
          <p:cNvSpPr/>
          <p:nvPr/>
        </p:nvSpPr>
        <p:spPr>
          <a:xfrm>
            <a:off x="3676514" y="3429000"/>
            <a:ext cx="2419486" cy="672353"/>
          </a:xfrm>
          <a:prstGeom prst="left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23621E-8918-A796-6EC3-1FE41F4CF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38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1FCA6-2653-BDA5-B6A9-2081CBD27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DCCFE-EDB8-25E7-B0F9-C446D71E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 descr="Chart&#10;&#10;AI-generated content may be incorrect.">
            <a:extLst>
              <a:ext uri="{FF2B5EF4-FFF2-40B4-BE49-F238E27FC236}">
                <a16:creationId xmlns:a16="http://schemas.microsoft.com/office/drawing/2014/main" id="{350D52E4-16C3-C675-6618-EAACF9C94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25" y="1461482"/>
            <a:ext cx="5335587" cy="2522061"/>
          </a:xfrm>
          <a:prstGeom prst="rect">
            <a:avLst/>
          </a:prstGeom>
        </p:spPr>
      </p:pic>
      <p:pic>
        <p:nvPicPr>
          <p:cNvPr id="9" name="Picture 4" descr="Git Tutorial | Commands And Operations In Git | Edureka">
            <a:extLst>
              <a:ext uri="{FF2B5EF4-FFF2-40B4-BE49-F238E27FC236}">
                <a16:creationId xmlns:a16="http://schemas.microsoft.com/office/drawing/2014/main" id="{98C14B18-23C2-83CB-952F-D8CBA517C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95" y="1860772"/>
            <a:ext cx="4197240" cy="393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F3A051-7F94-23BC-1DF7-D5273BD4D64B}"/>
              </a:ext>
            </a:extLst>
          </p:cNvPr>
          <p:cNvSpPr/>
          <p:nvPr/>
        </p:nvSpPr>
        <p:spPr>
          <a:xfrm>
            <a:off x="697695" y="932092"/>
            <a:ext cx="2201779" cy="52939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Working alone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57510-FE97-5E69-062E-B2E0B3D6F0DC}"/>
              </a:ext>
            </a:extLst>
          </p:cNvPr>
          <p:cNvSpPr/>
          <p:nvPr/>
        </p:nvSpPr>
        <p:spPr>
          <a:xfrm>
            <a:off x="6269225" y="932092"/>
            <a:ext cx="3116822" cy="52939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Collaborating with others</a:t>
            </a:r>
          </a:p>
        </p:txBody>
      </p:sp>
      <p:pic>
        <p:nvPicPr>
          <p:cNvPr id="16" name="Picture 4" descr="Git Tutorial | Commands And Operations In Git | Edureka">
            <a:extLst>
              <a:ext uri="{FF2B5EF4-FFF2-40B4-BE49-F238E27FC236}">
                <a16:creationId xmlns:a16="http://schemas.microsoft.com/office/drawing/2014/main" id="{FED51346-5154-C01E-F4D0-AB30DBB67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225" y="4396987"/>
            <a:ext cx="2101730" cy="197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E4D8B6-838F-9A69-D8A8-F3DE26CA1DB7}"/>
              </a:ext>
            </a:extLst>
          </p:cNvPr>
          <p:cNvSpPr txBox="1"/>
          <p:nvPr/>
        </p:nvSpPr>
        <p:spPr>
          <a:xfrm>
            <a:off x="6269225" y="3972535"/>
            <a:ext cx="147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Your Branch</a:t>
            </a:r>
          </a:p>
        </p:txBody>
      </p:sp>
      <p:pic>
        <p:nvPicPr>
          <p:cNvPr id="18" name="Picture 4" descr="Git Tutorial | Commands And Operations In Git | Edureka">
            <a:extLst>
              <a:ext uri="{FF2B5EF4-FFF2-40B4-BE49-F238E27FC236}">
                <a16:creationId xmlns:a16="http://schemas.microsoft.com/office/drawing/2014/main" id="{FF4760D8-EF8D-3725-84FA-490154F84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380" y="4396987"/>
            <a:ext cx="2101730" cy="197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14C2A8-4EB3-E8C0-1D6D-AD02DFC9DF27}"/>
              </a:ext>
            </a:extLst>
          </p:cNvPr>
          <p:cNvSpPr txBox="1"/>
          <p:nvPr/>
        </p:nvSpPr>
        <p:spPr>
          <a:xfrm>
            <a:off x="8694379" y="3972535"/>
            <a:ext cx="2420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Coworker’s Branch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4A8913A-7E9B-C3A3-77EC-C9FC01D90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79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0767F-0E9C-1C0F-3F58-CE002531E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F8300-326F-3550-5856-C24DA2F3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08614-FFCA-EDB3-902E-6711DAF9A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4044DEB-C824-845A-204C-08F146CE0579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6248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You and a coworker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price, logged estimate,  price-estimate, </a:t>
            </a:r>
            <a:r>
              <a:rPr lang="en-US" sz="2000" dirty="0" err="1"/>
              <a:t>log_price-log_estimate</a:t>
            </a:r>
            <a:r>
              <a:rPr lang="en-US" sz="2000" dirty="0"/>
              <a:t>).</a:t>
            </a:r>
          </a:p>
          <a:p>
            <a:r>
              <a:rPr lang="en-US" sz="2000" dirty="0"/>
              <a:t>How would you work on this task so that your work was </a:t>
            </a:r>
            <a:r>
              <a:rPr lang="en-US" sz="2000" b="1" dirty="0">
                <a:solidFill>
                  <a:schemeClr val="accent6"/>
                </a:solidFill>
              </a:rPr>
              <a:t>version controlled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/>
              <a:t>(saved regularly)?</a:t>
            </a:r>
          </a:p>
          <a:p>
            <a:r>
              <a:rPr lang="en-US" sz="2000" dirty="0"/>
              <a:t>How would you </a:t>
            </a:r>
            <a:r>
              <a:rPr lang="en-US" sz="2000" b="1" dirty="0">
                <a:solidFill>
                  <a:schemeClr val="accent6"/>
                </a:solidFill>
              </a:rPr>
              <a:t>collaborate</a:t>
            </a:r>
            <a:r>
              <a:rPr lang="en-US" sz="2000" dirty="0"/>
              <a:t> on this? </a:t>
            </a:r>
          </a:p>
          <a:p>
            <a:r>
              <a:rPr lang="en-US" sz="2000" dirty="0"/>
              <a:t>How would you </a:t>
            </a:r>
            <a:r>
              <a:rPr lang="en-US" sz="2000" b="1" dirty="0">
                <a:solidFill>
                  <a:schemeClr val="accent6"/>
                </a:solidFill>
              </a:rPr>
              <a:t>combine your work </a:t>
            </a:r>
            <a:r>
              <a:rPr lang="en-US" sz="2000" dirty="0"/>
              <a:t>when its finished, assuming someone else might want to repeat this process another time?</a:t>
            </a:r>
          </a:p>
          <a:p>
            <a:r>
              <a:rPr lang="en-US" sz="2000" dirty="0"/>
              <a:t>Where would you </a:t>
            </a:r>
            <a:r>
              <a:rPr lang="en-US" sz="2000" b="1" dirty="0">
                <a:solidFill>
                  <a:schemeClr val="accent6"/>
                </a:solidFill>
              </a:rPr>
              <a:t>store the finished product </a:t>
            </a:r>
            <a:r>
              <a:rPr lang="en-US" sz="2000" dirty="0"/>
              <a:t>so that your team knew it was the final version?</a:t>
            </a:r>
          </a:p>
        </p:txBody>
      </p:sp>
      <p:pic>
        <p:nvPicPr>
          <p:cNvPr id="21" name="Picture 20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54A7CE50-EDF7-31B0-14B5-A2FB1CFD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49" y="1125536"/>
            <a:ext cx="6884388" cy="44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53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97D57-489E-DD11-E4B8-2FBF0A9BF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4DA-4644-C3D7-2F4D-D62316F1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data visualization, </a:t>
            </a:r>
            <a:br>
              <a:rPr lang="en-US" dirty="0"/>
            </a:br>
            <a:r>
              <a:rPr lang="en-US" dirty="0"/>
              <a:t>hosted by GitHub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8925-83FD-770E-2C35-85E515E1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59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216A7-5D32-51D4-4103-76BE7BF78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0690D-AC3A-9331-0490-9D88FA96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26</a:t>
            </a:fld>
            <a:endParaRPr lang="en-US"/>
          </a:p>
        </p:txBody>
      </p:sp>
      <p:pic>
        <p:nvPicPr>
          <p:cNvPr id="12" name="Picture 11" descr="Map&#10;&#10;AI-generated content may be incorrect.">
            <a:extLst>
              <a:ext uri="{FF2B5EF4-FFF2-40B4-BE49-F238E27FC236}">
                <a16:creationId xmlns:a16="http://schemas.microsoft.com/office/drawing/2014/main" id="{34C01103-0B2A-DD5B-3EA5-E998CE8EF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088" y="618250"/>
            <a:ext cx="5053926" cy="5168096"/>
          </a:xfrm>
          <a:prstGeom prst="rect">
            <a:avLst/>
          </a:prstGeom>
        </p:spPr>
      </p:pic>
      <p:pic>
        <p:nvPicPr>
          <p:cNvPr id="16" name="Picture 15" descr="Map&#10;&#10;AI-generated content may be incorrect.">
            <a:extLst>
              <a:ext uri="{FF2B5EF4-FFF2-40B4-BE49-F238E27FC236}">
                <a16:creationId xmlns:a16="http://schemas.microsoft.com/office/drawing/2014/main" id="{748F5FFF-95B1-5C79-EB56-7928F807A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/>
          <a:stretch>
            <a:fillRect/>
          </a:stretch>
        </p:blipFill>
        <p:spPr>
          <a:xfrm>
            <a:off x="393335" y="867521"/>
            <a:ext cx="6489753" cy="46695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DDAD93-33B9-7604-5ACB-7F58F1086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27EAA4-50D6-96D7-3CC0-495E61E75247}"/>
              </a:ext>
            </a:extLst>
          </p:cNvPr>
          <p:cNvSpPr txBox="1"/>
          <p:nvPr/>
        </p:nvSpPr>
        <p:spPr>
          <a:xfrm>
            <a:off x="2469931" y="6210576"/>
            <a:ext cx="7608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https://nycdepartmentoffinance.github.io/models/coop_sales_model.html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7907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17A5B-C24F-9CB9-8867-6C8CDB004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DF8FE-285A-CDBD-F1B8-DFA2A7AFF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27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C6BA10-6119-0ED1-82A4-04AB15E06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C875E9-D3D6-0CDD-4A87-EABA5200EAD1}"/>
              </a:ext>
            </a:extLst>
          </p:cNvPr>
          <p:cNvSpPr/>
          <p:nvPr/>
        </p:nvSpPr>
        <p:spPr>
          <a:xfrm>
            <a:off x="567172" y="1290918"/>
            <a:ext cx="6842157" cy="47712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9665F2-8719-7279-961F-F6C12785F0C9}"/>
              </a:ext>
            </a:extLst>
          </p:cNvPr>
          <p:cNvSpPr/>
          <p:nvPr/>
        </p:nvSpPr>
        <p:spPr>
          <a:xfrm>
            <a:off x="8361964" y="336040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8F94C-D07E-281B-0B13-65FDC8869BEB}"/>
              </a:ext>
            </a:extLst>
          </p:cNvPr>
          <p:cNvSpPr/>
          <p:nvPr/>
        </p:nvSpPr>
        <p:spPr>
          <a:xfrm>
            <a:off x="567172" y="607083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Local Machine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5ACC86-CAA7-6657-21DE-F77CF7D5E3A9}"/>
              </a:ext>
            </a:extLst>
          </p:cNvPr>
          <p:cNvSpPr/>
          <p:nvPr/>
        </p:nvSpPr>
        <p:spPr>
          <a:xfrm>
            <a:off x="8361965" y="3743906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Static 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E1E16-FA71-CE71-605D-A32126895E3B}"/>
              </a:ext>
            </a:extLst>
          </p:cNvPr>
          <p:cNvSpPr/>
          <p:nvPr/>
        </p:nvSpPr>
        <p:spPr>
          <a:xfrm>
            <a:off x="8246828" y="957806"/>
            <a:ext cx="3768596" cy="20610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D7CDB031-2BCE-8C17-6DE1-BC6EEC33871A}"/>
              </a:ext>
            </a:extLst>
          </p:cNvPr>
          <p:cNvSpPr/>
          <p:nvPr/>
        </p:nvSpPr>
        <p:spPr>
          <a:xfrm>
            <a:off x="7036246" y="2118018"/>
            <a:ext cx="1285451" cy="658906"/>
          </a:xfrm>
          <a:prstGeom prst="left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CCDB94-DC91-01D5-A646-405D83988AD7}"/>
              </a:ext>
            </a:extLst>
          </p:cNvPr>
          <p:cNvSpPr/>
          <p:nvPr/>
        </p:nvSpPr>
        <p:spPr>
          <a:xfrm>
            <a:off x="7758954" y="4458050"/>
            <a:ext cx="4256470" cy="1898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ACA4CA7-7689-8A3D-A206-75359D632D6E}"/>
              </a:ext>
            </a:extLst>
          </p:cNvPr>
          <p:cNvSpPr/>
          <p:nvPr/>
        </p:nvSpPr>
        <p:spPr>
          <a:xfrm rot="2770051">
            <a:off x="9992393" y="3320324"/>
            <a:ext cx="1921393" cy="84716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 Action</a:t>
            </a:r>
          </a:p>
        </p:txBody>
      </p:sp>
      <p:pic>
        <p:nvPicPr>
          <p:cNvPr id="22" name="Picture 21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4FD9551E-A74A-2B11-2577-C19FF4186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5" y="1509163"/>
            <a:ext cx="5829300" cy="2451100"/>
          </a:xfrm>
          <a:prstGeom prst="rect">
            <a:avLst/>
          </a:prstGeom>
        </p:spPr>
      </p:pic>
      <p:pic>
        <p:nvPicPr>
          <p:cNvPr id="25" name="Picture 24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C32CF1B9-D4BA-7226-C221-5CAFE4A0B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282" y="4604423"/>
            <a:ext cx="4017701" cy="1565090"/>
          </a:xfrm>
          <a:prstGeom prst="rect">
            <a:avLst/>
          </a:prstGeom>
        </p:spPr>
      </p:pic>
      <p:pic>
        <p:nvPicPr>
          <p:cNvPr id="27" name="Picture 26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539E8B81-970B-414F-40DA-A96DF6D2E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964" y="1160805"/>
            <a:ext cx="3408885" cy="1432922"/>
          </a:xfrm>
          <a:prstGeom prst="rect">
            <a:avLst/>
          </a:prstGeom>
        </p:spPr>
      </p:pic>
      <p:pic>
        <p:nvPicPr>
          <p:cNvPr id="30" name="Picture 29" descr="Background pattern&#10;&#10;AI-generated content may be incorrect.">
            <a:extLst>
              <a:ext uri="{FF2B5EF4-FFF2-40B4-BE49-F238E27FC236}">
                <a16:creationId xmlns:a16="http://schemas.microsoft.com/office/drawing/2014/main" id="{EBE8BFBA-5B8D-77A0-1167-D9BE5F5410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826" y="4471037"/>
            <a:ext cx="4183498" cy="1009391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92AD85B3-E7F5-4C84-7293-88E820F72312}"/>
              </a:ext>
            </a:extLst>
          </p:cNvPr>
          <p:cNvSpPr/>
          <p:nvPr/>
        </p:nvSpPr>
        <p:spPr>
          <a:xfrm rot="1757044">
            <a:off x="3027554" y="3635788"/>
            <a:ext cx="1921393" cy="84716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Quarto render</a:t>
            </a:r>
          </a:p>
        </p:txBody>
      </p:sp>
    </p:spTree>
    <p:extLst>
      <p:ext uri="{BB962C8B-B14F-4D97-AF65-F5344CB8AC3E}">
        <p14:creationId xmlns:p14="http://schemas.microsoft.com/office/powerpoint/2010/main" val="4292285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CEEEF-9E6B-B79C-0C76-B74C89DCB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A67E-03C2-96A7-7608-EBE8F89B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         and               ?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54EE5-2F83-3965-0201-7F4A1F47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B904D8FF-BBAC-F3DF-3BAE-82A92E52A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285" y="3889275"/>
            <a:ext cx="1097584" cy="45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ithub">
            <a:extLst>
              <a:ext uri="{FF2B5EF4-FFF2-40B4-BE49-F238E27FC236}">
                <a16:creationId xmlns:a16="http://schemas.microsoft.com/office/drawing/2014/main" id="{BB7ABD3C-0FA0-5296-4B76-DF28DF0A3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6368368" y="3747844"/>
            <a:ext cx="1871529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344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77407-64CE-7D0E-6C42-91764E54D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20AE0-E269-C648-B65E-F9A0FACCC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8FEB32F5-3526-646E-2066-C80833F42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1116378"/>
            <a:ext cx="8472668" cy="49030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837B4-2715-712F-F923-C33D1BBBF7B0}"/>
              </a:ext>
            </a:extLst>
          </p:cNvPr>
          <p:cNvSpPr txBox="1"/>
          <p:nvPr/>
        </p:nvSpPr>
        <p:spPr>
          <a:xfrm>
            <a:off x="393334" y="564885"/>
            <a:ext cx="847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Host internal/external documentation or onboarding materials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6AC4BA-2BD5-2B27-C3B5-C89A9CB03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68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0892B-FB69-5B81-FEF6-B2A9339B4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79FD-7A8B-CF31-3585-95E25F6E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open-source tools.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21857-4D28-8B16-FA26-F2A1A3B0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42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49D1-9F63-9D6F-3FD2-D05E126A3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B8E4C-FC55-8C9A-B634-FFDF0F45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 descr="Graphical user interface, text, application, Teams&#10;&#10;AI-generated content may be incorrect.">
            <a:extLst>
              <a:ext uri="{FF2B5EF4-FFF2-40B4-BE49-F238E27FC236}">
                <a16:creationId xmlns:a16="http://schemas.microsoft.com/office/drawing/2014/main" id="{5A0968A6-EA85-9AFB-11F2-D551EF986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4" y="1179844"/>
            <a:ext cx="10241380" cy="5278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23D615-FB39-B5E8-D49E-1214C7A1BC04}"/>
              </a:ext>
            </a:extLst>
          </p:cNvPr>
          <p:cNvSpPr txBox="1"/>
          <p:nvPr/>
        </p:nvSpPr>
        <p:spPr>
          <a:xfrm>
            <a:off x="393334" y="564885"/>
            <a:ext cx="1032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homes for all project-related materials, where everyone can access/update them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C75076-BA4A-E188-158C-49366F002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7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F8B8F-C6BE-5C08-4794-51714115F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74D7F-8A76-F3DD-0A14-FF74335E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F2AD7-4E49-627E-035E-C34737C70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4" y="1113173"/>
            <a:ext cx="9503020" cy="4932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B8CC74-B45E-8D70-F1CD-8826AF42791D}"/>
              </a:ext>
            </a:extLst>
          </p:cNvPr>
          <p:cNvSpPr txBox="1"/>
          <p:nvPr/>
        </p:nvSpPr>
        <p:spPr>
          <a:xfrm>
            <a:off x="393334" y="564885"/>
            <a:ext cx="847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 it as a project management tool to track progress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728915-4857-F68D-FDE2-8A748E245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30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7000F-A047-F3D2-B1EB-D0B26C16F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64455-5549-9338-2A69-F2BA58704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3C6BA-A726-ABF9-6CB4-8C54C5FD2347}"/>
              </a:ext>
            </a:extLst>
          </p:cNvPr>
          <p:cNvSpPr txBox="1"/>
          <p:nvPr/>
        </p:nvSpPr>
        <p:spPr>
          <a:xfrm>
            <a:off x="393334" y="564885"/>
            <a:ext cx="847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packages for internal/external use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D41EC8-71BC-6660-DDBC-025FAA1F5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090A5D82-63D4-6CF9-C0BA-5B72BE2BB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91" y="1489830"/>
            <a:ext cx="4561669" cy="3741661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FDC3B348-DC20-947D-6C2A-A0179E353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850" y="1150861"/>
            <a:ext cx="53975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42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3DDA9-EFD7-D417-A6AC-7200E9EA0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2AC6F-C825-AAF4-1274-687796F6C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DA7C87-97A0-D098-EF46-9C55BC9BD31C}"/>
              </a:ext>
            </a:extLst>
          </p:cNvPr>
          <p:cNvSpPr txBox="1"/>
          <p:nvPr/>
        </p:nvSpPr>
        <p:spPr>
          <a:xfrm>
            <a:off x="518840" y="603031"/>
            <a:ext cx="8472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Endless other examples!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4C0306-47CC-A3C1-8130-5E5139D5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E223BD7-BF38-76BC-9936-230C92812CAB}"/>
              </a:ext>
            </a:extLst>
          </p:cNvPr>
          <p:cNvSpPr txBox="1">
            <a:spLocks/>
          </p:cNvSpPr>
          <p:nvPr/>
        </p:nvSpPr>
        <p:spPr>
          <a:xfrm>
            <a:off x="745616" y="1250577"/>
            <a:ext cx="8855584" cy="29852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 actions </a:t>
            </a:r>
            <a:r>
              <a:rPr lang="en-US" sz="2000" dirty="0"/>
              <a:t>to run scripts in virtual machines (not relying on local compute)</a:t>
            </a:r>
          </a:p>
          <a:p>
            <a:r>
              <a:rPr lang="en-US" sz="2000" b="1" dirty="0"/>
              <a:t>Track issues/bugs </a:t>
            </a:r>
            <a:r>
              <a:rPr lang="en-US" sz="2000" dirty="0"/>
              <a:t>with code and assign team members to handle next steps</a:t>
            </a:r>
          </a:p>
          <a:p>
            <a:r>
              <a:rPr lang="en-US" sz="2000" b="1" dirty="0"/>
              <a:t>Collaborate with other teams/organizations </a:t>
            </a:r>
            <a:r>
              <a:rPr lang="en-US" sz="2000" dirty="0"/>
              <a:t>on projects. </a:t>
            </a:r>
          </a:p>
          <a:p>
            <a:pPr lvl="1"/>
            <a:r>
              <a:rPr lang="en-US" sz="1600" dirty="0"/>
              <a:t>Right now, there are ~85 other GitHub organizations that are being used by NYC city agencies that we can learn alongside!</a:t>
            </a:r>
          </a:p>
          <a:p>
            <a:pPr lvl="1"/>
            <a:r>
              <a:rPr lang="en-US" sz="1600" dirty="0"/>
              <a:t>OTI is preparing a new wave of training around git/GitHub so that there can be more inter-agency collaboration.</a:t>
            </a:r>
          </a:p>
          <a:p>
            <a:r>
              <a:rPr lang="en-US" sz="2000" b="1" dirty="0"/>
              <a:t>Many, many more!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02222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EA38B-4B08-5949-CBF5-738AB5DF1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166B7-433F-81B8-1B33-01492586F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try it for yourself?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4454F-0112-0DB3-0896-A605389A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10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BEE9C-964C-5E16-129F-148D3451F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5AA08-0E89-FB54-6B33-56938A57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9CC40-6E98-636E-1FA8-ADB952F19B70}"/>
              </a:ext>
            </a:extLst>
          </p:cNvPr>
          <p:cNvSpPr txBox="1"/>
          <p:nvPr/>
        </p:nvSpPr>
        <p:spPr>
          <a:xfrm>
            <a:off x="478499" y="589583"/>
            <a:ext cx="8472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Opportunities to get started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6D639D-8159-8DE5-D84A-AFA56232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AF0260-2091-4119-D45F-7E4596B0AF6E}"/>
              </a:ext>
            </a:extLst>
          </p:cNvPr>
          <p:cNvSpPr txBox="1"/>
          <p:nvPr/>
        </p:nvSpPr>
        <p:spPr>
          <a:xfrm>
            <a:off x="645459" y="1425388"/>
            <a:ext cx="1042147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Install git </a:t>
            </a:r>
            <a:r>
              <a:rPr lang="en-US" sz="2400" dirty="0"/>
              <a:t>(</a:t>
            </a:r>
            <a:r>
              <a:rPr lang="en-US" sz="2400" dirty="0">
                <a:hlinkClick r:id="rId3"/>
              </a:rPr>
              <a:t>https://git-scm.com/</a:t>
            </a:r>
            <a:r>
              <a:rPr lang="en-US" sz="2400" dirty="0"/>
              <a:t>) on your local machine or submit a ticket to </a:t>
            </a:r>
            <a:r>
              <a:rPr lang="en-US" sz="2400" dirty="0" err="1"/>
              <a:t>HelpDesk</a:t>
            </a:r>
            <a:r>
              <a:rPr lang="en-US" sz="2400" dirty="0"/>
              <a:t> to ask to have it installed on your behalf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Create a free GitHub account </a:t>
            </a:r>
            <a:r>
              <a:rPr lang="en-US" sz="2400" dirty="0"/>
              <a:t>(with your work email): </a:t>
            </a:r>
            <a:r>
              <a:rPr lang="en-US" sz="2400" dirty="0">
                <a:hlinkClick r:id="rId4"/>
              </a:rPr>
              <a:t>https://github.com/</a:t>
            </a:r>
            <a:r>
              <a:rPr lang="en-US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You need to do this in order to join the DOF GitHub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Send me your work email </a:t>
            </a:r>
            <a:r>
              <a:rPr lang="en-US" sz="2400" dirty="0"/>
              <a:t>(or drop it in the chat now) and I can add you to our GitHub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Explore the resources </a:t>
            </a:r>
            <a:r>
              <a:rPr lang="en-US" sz="2400" dirty="0"/>
              <a:t>on our GitHub organization: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Walkthrough some guides I created on how to get set-up: </a:t>
            </a:r>
            <a:r>
              <a:rPr lang="en-US" sz="2400" dirty="0">
                <a:hlinkClick r:id="rId5"/>
              </a:rPr>
              <a:t>https://github.com/nycdepartmentoffinance/onboarding</a:t>
            </a:r>
            <a:r>
              <a:rPr lang="en-US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Explore existing project code we have already to get a sense of how we use it: </a:t>
            </a:r>
            <a:r>
              <a:rPr lang="en-US" sz="2400" dirty="0">
                <a:hlinkClick r:id="rId6"/>
              </a:rPr>
              <a:t>https://github.com/orgs/nycdepartmentoffinance/repositories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Create your own repository </a:t>
            </a:r>
            <a:r>
              <a:rPr lang="en-US" sz="2400" dirty="0"/>
              <a:t>in our organization to add your own projects 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9949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03466-A9A8-E540-2AED-4424179C0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7E74-4527-667C-29D3-138EC5B93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E505E-C509-633B-9DBB-16672ACE3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42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BC0C1-0566-F14C-6D6D-D2B8D715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37</a:t>
            </a:fld>
            <a:endParaRPr lang="en-US"/>
          </a:p>
        </p:txBody>
      </p:sp>
      <p:pic>
        <p:nvPicPr>
          <p:cNvPr id="25602" name="Picture 2" descr="Git Visual Cheat Sheet">
            <a:extLst>
              <a:ext uri="{FF2B5EF4-FFF2-40B4-BE49-F238E27FC236}">
                <a16:creationId xmlns:a16="http://schemas.microsoft.com/office/drawing/2014/main" id="{228CDFB6-0886-E229-025B-1B5B64307E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69" y="0"/>
            <a:ext cx="9679231" cy="684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332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6B8B6-92EC-048C-BA27-437BB7892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2A040-AF55-0864-4848-A3481DA90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</a:t>
            </a:fld>
            <a:endParaRPr lang="en-US"/>
          </a:p>
        </p:txBody>
      </p:sp>
      <p:pic>
        <p:nvPicPr>
          <p:cNvPr id="16" name="Picture 15" descr="Map&#10;&#10;AI-generated content may be incorrect.">
            <a:extLst>
              <a:ext uri="{FF2B5EF4-FFF2-40B4-BE49-F238E27FC236}">
                <a16:creationId xmlns:a16="http://schemas.microsoft.com/office/drawing/2014/main" id="{F9442B71-F7AA-599E-2A86-19DCBBA4D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/>
          <a:stretch>
            <a:fillRect/>
          </a:stretch>
        </p:blipFill>
        <p:spPr>
          <a:xfrm>
            <a:off x="393335" y="1254228"/>
            <a:ext cx="6489753" cy="46695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83ADE9-0275-9C39-A590-B4046D206C3F}"/>
              </a:ext>
            </a:extLst>
          </p:cNvPr>
          <p:cNvSpPr txBox="1"/>
          <p:nvPr/>
        </p:nvSpPr>
        <p:spPr>
          <a:xfrm>
            <a:off x="393334" y="564885"/>
            <a:ext cx="1041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Building interactive data visualizations using open-source tools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28C2BD-67AE-8448-E84C-5A88DFBEF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07B2B5-59E7-4A4D-1DAE-D48120B63005}"/>
              </a:ext>
            </a:extLst>
          </p:cNvPr>
          <p:cNvSpPr txBox="1"/>
          <p:nvPr/>
        </p:nvSpPr>
        <p:spPr>
          <a:xfrm>
            <a:off x="2469931" y="6210576"/>
            <a:ext cx="7608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https://nycdepartmentoffinance.github.io/models/coop_sales_model.html</a:t>
            </a:r>
            <a:r>
              <a:rPr lang="en-US" dirty="0"/>
              <a:t> 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BC7AAE8-DA20-67CB-3A8D-FF139CE67D21}"/>
              </a:ext>
            </a:extLst>
          </p:cNvPr>
          <p:cNvSpPr txBox="1">
            <a:spLocks/>
          </p:cNvSpPr>
          <p:nvPr/>
        </p:nvSpPr>
        <p:spPr>
          <a:xfrm>
            <a:off x="7421563" y="1254228"/>
            <a:ext cx="3932237" cy="46695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/>
              <a:t>Free to create, modify, and host a public website</a:t>
            </a:r>
          </a:p>
          <a:p>
            <a:pPr marL="285750" indent="-285750"/>
            <a:r>
              <a:rPr lang="en-US" sz="2000" dirty="0"/>
              <a:t>Created with open-source code, which means it’s well documented and there are a lot of resources to help replicate different features</a:t>
            </a:r>
          </a:p>
          <a:p>
            <a:pPr marL="742950" lvl="1" indent="-285750"/>
            <a:r>
              <a:rPr lang="en-US" sz="1600" dirty="0"/>
              <a:t>Maps built in R using an open-source library called </a:t>
            </a:r>
            <a:r>
              <a:rPr lang="en-US" sz="1600" dirty="0">
                <a:hlinkClick r:id="rId5"/>
              </a:rPr>
              <a:t>leaflet</a:t>
            </a:r>
            <a:endParaRPr lang="en-US" sz="1600" dirty="0"/>
          </a:p>
          <a:p>
            <a:pPr marL="742950" lvl="1" indent="-285750"/>
            <a:r>
              <a:rPr lang="en-US" sz="1600" dirty="0"/>
              <a:t>Html for websites is rendered using </a:t>
            </a:r>
            <a:r>
              <a:rPr lang="en-US" sz="1600" dirty="0">
                <a:hlinkClick r:id="rId6"/>
              </a:rPr>
              <a:t>quarto</a:t>
            </a:r>
            <a:r>
              <a:rPr lang="en-US" sz="1600" dirty="0"/>
              <a:t> (a publishing library)</a:t>
            </a:r>
          </a:p>
          <a:p>
            <a:pPr marL="742950" lvl="1" indent="-285750"/>
            <a:r>
              <a:rPr lang="en-US" sz="1600" dirty="0"/>
              <a:t>Site is hosted using </a:t>
            </a:r>
            <a:r>
              <a:rPr lang="en-US" sz="1600" dirty="0">
                <a:hlinkClick r:id="rId7"/>
              </a:rPr>
              <a:t>GitHub pages</a:t>
            </a:r>
            <a:endParaRPr lang="en-US" sz="1600" dirty="0"/>
          </a:p>
          <a:p>
            <a:pPr marL="285750" indent="-285750"/>
            <a:r>
              <a:rPr lang="en-US" sz="2000" dirty="0"/>
              <a:t>Using git/GitHub is core to being able to easily access or develop open-source tools</a:t>
            </a:r>
          </a:p>
        </p:txBody>
      </p:sp>
    </p:spTree>
    <p:extLst>
      <p:ext uri="{BB962C8B-B14F-4D97-AF65-F5344CB8AC3E}">
        <p14:creationId xmlns:p14="http://schemas.microsoft.com/office/powerpoint/2010/main" val="2977429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20187-CFC2-1CD4-68CB-CC497FC0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HelveticaNeueforSAS" panose="020B0604020202020204" pitchFamily="34" charset="0"/>
              </a:rPr>
              <a:t>What you’ll learn today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DC5D-A70C-055E-28A9-872F9521D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834020"/>
            <a:ext cx="6447774" cy="393528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forSAS" panose="020B0604020202020204" pitchFamily="34" charset="0"/>
              </a:rPr>
              <a:t>What is git? </a:t>
            </a:r>
          </a:p>
          <a:p>
            <a:r>
              <a:rPr lang="en-US" sz="2400" dirty="0">
                <a:latin typeface="HelveticaNeueforSAS" panose="020B0604020202020204" pitchFamily="34" charset="0"/>
              </a:rPr>
              <a:t>What is GitHub?</a:t>
            </a:r>
          </a:p>
          <a:p>
            <a:r>
              <a:rPr lang="en-US" sz="2400" dirty="0">
                <a:latin typeface="HelveticaNeueforSAS" panose="020B0604020202020204" pitchFamily="34" charset="0"/>
              </a:rPr>
              <a:t>Why use it?</a:t>
            </a:r>
          </a:p>
          <a:p>
            <a:r>
              <a:rPr lang="en-US" sz="2400" dirty="0">
                <a:latin typeface="HelveticaNeueforSAS" panose="020B0604020202020204" pitchFamily="34" charset="0"/>
              </a:rPr>
              <a:t>How does it work?</a:t>
            </a:r>
          </a:p>
          <a:p>
            <a:r>
              <a:rPr lang="en-US" sz="2400" dirty="0">
                <a:latin typeface="HelveticaNeueforSAS" panose="020B0604020202020204" pitchFamily="34" charset="0"/>
              </a:rPr>
              <a:t>What can you do with it?</a:t>
            </a:r>
          </a:p>
          <a:p>
            <a:pPr marL="0" indent="0">
              <a:buNone/>
            </a:pPr>
            <a:endParaRPr lang="en-US" sz="2400" i="1" dirty="0">
              <a:latin typeface="HelveticaNeueforSAS" panose="020B0604020202020204" pitchFamily="34" charset="0"/>
            </a:endParaRPr>
          </a:p>
          <a:p>
            <a:pPr marL="0" indent="0">
              <a:buNone/>
            </a:pPr>
            <a:r>
              <a:rPr lang="en-US" sz="2400" i="1" dirty="0">
                <a:latin typeface="HelveticaNeueforSAS" panose="020B0604020202020204" pitchFamily="34" charset="0"/>
              </a:rPr>
              <a:t>Please stop me to ask questions throughout!</a:t>
            </a:r>
            <a:endParaRPr lang="en-US" sz="2400" dirty="0">
              <a:latin typeface="HelveticaNeueforSAS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E5E1C-AA30-D26C-752C-94665148E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9496208-0396-4DEE-9187-2167066D100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4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B1361-185C-7655-AE4E-6B388E24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4F7E-39DF-98AB-0511-9620FEBB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Imagine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933E9-4C78-34E6-46A9-BE649774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2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FF66D-4009-63C0-F12D-9E2AB1E60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15D63-ACEE-0754-9F98-C63B2B6C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64C5C-C742-EAF4-E7C0-665A7453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8F98F67-EF32-AD08-8013-999FC1E02E53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6248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You and a coworker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price, logged estimate,  price-estimate, </a:t>
            </a:r>
            <a:r>
              <a:rPr lang="en-US" sz="2000" dirty="0" err="1"/>
              <a:t>log_price-log_estimate</a:t>
            </a:r>
            <a:r>
              <a:rPr lang="en-US" sz="2000" dirty="0"/>
              <a:t>).</a:t>
            </a:r>
          </a:p>
          <a:p>
            <a:r>
              <a:rPr lang="en-US" sz="2000" dirty="0"/>
              <a:t>How would you work on this task so that your work was </a:t>
            </a:r>
            <a:r>
              <a:rPr lang="en-US" sz="2000" b="1" dirty="0"/>
              <a:t>version controlled</a:t>
            </a:r>
            <a:r>
              <a:rPr lang="en-US" sz="2000" dirty="0"/>
              <a:t> (saved regularly)?</a:t>
            </a:r>
          </a:p>
          <a:p>
            <a:r>
              <a:rPr lang="en-US" sz="2000" dirty="0"/>
              <a:t>How would you </a:t>
            </a:r>
            <a:r>
              <a:rPr lang="en-US" sz="2000" b="1" dirty="0"/>
              <a:t>collaborate</a:t>
            </a:r>
            <a:r>
              <a:rPr lang="en-US" sz="2000" dirty="0"/>
              <a:t> on this? </a:t>
            </a:r>
          </a:p>
          <a:p>
            <a:r>
              <a:rPr lang="en-US" sz="2000" dirty="0"/>
              <a:t>How would you </a:t>
            </a:r>
            <a:r>
              <a:rPr lang="en-US" sz="2000" b="1" dirty="0"/>
              <a:t>combine your work </a:t>
            </a:r>
            <a:r>
              <a:rPr lang="en-US" sz="2000" dirty="0"/>
              <a:t>when its finished, assuming someone else might want to repeat this process another time?</a:t>
            </a:r>
          </a:p>
          <a:p>
            <a:r>
              <a:rPr lang="en-US" sz="2000" dirty="0"/>
              <a:t>Where would you </a:t>
            </a:r>
            <a:r>
              <a:rPr lang="en-US" sz="2000" b="1" dirty="0"/>
              <a:t>store the finished product </a:t>
            </a:r>
            <a:r>
              <a:rPr lang="en-US" sz="2000" dirty="0"/>
              <a:t>so that your team knew it was the final version?</a:t>
            </a:r>
          </a:p>
        </p:txBody>
      </p:sp>
      <p:pic>
        <p:nvPicPr>
          <p:cNvPr id="21" name="Picture 20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10C33185-D1D1-2C54-012B-BA9160063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49" y="1125536"/>
            <a:ext cx="6884388" cy="44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3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3DBB-F689-A00C-FBD8-DE4F68B1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          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54D66-9EB6-EB33-8B1F-8347F0AC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03569CB-4461-E0A8-6061-FB968FF03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976" y="3813573"/>
            <a:ext cx="1589904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31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07495-2EE2-BBCA-06B5-18B42692A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9AADB-C0BC-62B9-36AD-5562C215D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B0B63-7E52-2E93-0446-2CC11325A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0E6644-4C91-16E1-C182-D803F32C29A6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  <a:solidFill>
            <a:srgbClr val="F151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01DB92-FE3A-CDB4-EA08-B27F8461208A}"/>
              </a:ext>
            </a:extLst>
          </p:cNvPr>
          <p:cNvSpPr txBox="1">
            <a:spLocks/>
          </p:cNvSpPr>
          <p:nvPr/>
        </p:nvSpPr>
        <p:spPr>
          <a:xfrm>
            <a:off x="622469" y="1579417"/>
            <a:ext cx="4088427" cy="46526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</a:t>
            </a:r>
            <a:r>
              <a:rPr lang="en-US" sz="2000" dirty="0"/>
              <a:t> is a version control system that keeps track of all changes made in a folder (repository/repo)</a:t>
            </a:r>
          </a:p>
          <a:p>
            <a:pPr lvl="1"/>
            <a:r>
              <a:rPr lang="en-US" sz="1600" dirty="0"/>
              <a:t>A historical backup of “snapshots” of your work</a:t>
            </a:r>
          </a:p>
          <a:p>
            <a:pPr lvl="1"/>
            <a:r>
              <a:rPr lang="en-US" sz="1600" dirty="0"/>
              <a:t>Think of it as a “Save As” version</a:t>
            </a:r>
          </a:p>
          <a:p>
            <a:r>
              <a:rPr lang="en-US" sz="2000" dirty="0"/>
              <a:t>git can track branches, or different versions of the same folder locally, so you can try out two different things at one (e.g. master vs. feature-branch)</a:t>
            </a:r>
          </a:p>
          <a:p>
            <a:r>
              <a:rPr lang="en-US" sz="2000" dirty="0"/>
              <a:t>It is natively a command line interface (CLI) tool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63C028-9086-88F2-60C5-2C8BC0E82102}"/>
              </a:ext>
            </a:extLst>
          </p:cNvPr>
          <p:cNvSpPr txBox="1"/>
          <p:nvPr/>
        </p:nvSpPr>
        <p:spPr>
          <a:xfrm>
            <a:off x="5156789" y="1579417"/>
            <a:ext cx="682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saves a </a:t>
            </a:r>
            <a:r>
              <a:rPr lang="en-US" b="1" dirty="0"/>
              <a:t>stream of snapshots</a:t>
            </a:r>
            <a:r>
              <a:rPr lang="en-US" dirty="0"/>
              <a:t> (called commits)</a:t>
            </a:r>
          </a:p>
        </p:txBody>
      </p:sp>
      <p:pic>
        <p:nvPicPr>
          <p:cNvPr id="1034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7453DBC6-C787-61F7-ABC3-052101B4E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1948749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642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</TotalTime>
  <Words>1592</Words>
  <Application>Microsoft Office PowerPoint</Application>
  <PresentationFormat>Widescreen</PresentationFormat>
  <Paragraphs>178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Aptos</vt:lpstr>
      <vt:lpstr>Aptos Display</vt:lpstr>
      <vt:lpstr>Arial</vt:lpstr>
      <vt:lpstr>Calibri</vt:lpstr>
      <vt:lpstr>HelveticaNeueforSAS</vt:lpstr>
      <vt:lpstr>Office Theme</vt:lpstr>
      <vt:lpstr>     , ,              , and what we can do with them</vt:lpstr>
      <vt:lpstr>A little about me </vt:lpstr>
      <vt:lpstr>The power of open-source tools.</vt:lpstr>
      <vt:lpstr>PowerPoint Presentation</vt:lpstr>
      <vt:lpstr>What you’ll learn today</vt:lpstr>
      <vt:lpstr>Imagine this.</vt:lpstr>
      <vt:lpstr>PowerPoint Presentation</vt:lpstr>
      <vt:lpstr>Enter            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Enter                      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Interactive data visualization,  hosted by GitHub pages</vt:lpstr>
      <vt:lpstr>PowerPoint Presentation</vt:lpstr>
      <vt:lpstr>PowerPoint Presentation</vt:lpstr>
      <vt:lpstr>Why use          and               ?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Want to try it for yourself?</vt:lpstr>
      <vt:lpstr>PowerPoint Presentation</vt:lpstr>
      <vt:lpstr>Appendix.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Boyd, Claire</dc:creator>
  <cp:lastModifiedBy>Boyd, Claire</cp:lastModifiedBy>
  <cp:revision>265</cp:revision>
  <dcterms:created xsi:type="dcterms:W3CDTF">2025-05-28T20:55:00Z</dcterms:created>
  <dcterms:modified xsi:type="dcterms:W3CDTF">2025-06-03T15:48:55Z</dcterms:modified>
</cp:coreProperties>
</file>